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2" r:id="rId5"/>
    <p:sldId id="260" r:id="rId6"/>
    <p:sldId id="263" r:id="rId7"/>
    <p:sldId id="264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Al-Karkh University of Science, College of Science, Department of Medical Physics, Subject: Electricity, Prepared by: Dr. Nihad K Ali 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F1D0B-C5A3-495E-841F-A307F7A43B93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573C20-A711-40B6-A173-B96C30EDD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7254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Al-Karkh University of Science, College of Science, Department of Medical Physics, Subject: Electricity, Prepared by: Dr. Nihad K Ali 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2F923-17CC-43C0-9BDF-9DBDACE47F4B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250F5-39E2-418C-A626-9F1DD84F4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95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2250F5-39E2-418C-A626-9F1DD84F40E3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Al-Karkh University of Science, College of Science, Department of Medical Physics, Subject: Electricity, Prepared by: Dr. Nihad K Ali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82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76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3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96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5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09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1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73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93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78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3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35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66399" y="533400"/>
            <a:ext cx="482503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Subject: Electricity  Laboratory</a:t>
            </a:r>
          </a:p>
          <a:p>
            <a:endParaRPr lang="en-US" b="1" dirty="0">
              <a:latin typeface="Times New Roman"/>
              <a:ea typeface="Calibri"/>
              <a:cs typeface="Arial"/>
            </a:endParaRPr>
          </a:p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Experiement </a:t>
            </a:r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3: </a:t>
            </a:r>
            <a:r>
              <a:rPr lang="en-US" b="1" dirty="0">
                <a:latin typeface="Times New Roman"/>
                <a:ea typeface="Calibri"/>
              </a:rPr>
              <a:t>The ratio between lamp power </a:t>
            </a:r>
            <a:endParaRPr lang="en-US" b="1" dirty="0" smtClean="0"/>
          </a:p>
          <a:p>
            <a:pPr lvl="0"/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Al-Karkh University of Science</a:t>
            </a:r>
            <a:endParaRPr lang="en-US" b="1" dirty="0">
              <a:solidFill>
                <a:prstClr val="black"/>
              </a:solidFill>
            </a:endParaRPr>
          </a:p>
          <a:p>
            <a:pPr lvl="0"/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College of Science</a:t>
            </a:r>
            <a:endParaRPr lang="en-US" b="1" dirty="0">
              <a:solidFill>
                <a:prstClr val="black"/>
              </a:solidFill>
            </a:endParaRPr>
          </a:p>
          <a:p>
            <a:pPr lvl="0"/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Department of Medical Physics</a:t>
            </a:r>
            <a:endParaRPr lang="en-US" b="1" dirty="0">
              <a:solidFill>
                <a:prstClr val="black"/>
              </a:solidFill>
            </a:endParaRP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3124199" y="3581400"/>
            <a:ext cx="210826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Prepared by: </a:t>
            </a:r>
          </a:p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Dr. Nihad K Ali</a:t>
            </a:r>
          </a:p>
          <a:p>
            <a:r>
              <a:rPr lang="en-US" b="1" dirty="0" smtClean="0">
                <a:latin typeface="Times New Roman"/>
                <a:ea typeface="Calibri"/>
                <a:cs typeface="Arial"/>
              </a:rPr>
              <a:t>Zaineb Faleh Nazal</a:t>
            </a:r>
            <a:endParaRPr lang="en-US" b="1" dirty="0" smtClean="0">
              <a:effectLst/>
              <a:latin typeface="Times New Roman"/>
              <a:ea typeface="Calibri"/>
              <a:cs typeface="Arial"/>
            </a:endParaRPr>
          </a:p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0182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28600"/>
            <a:ext cx="7772400" cy="4967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/>
                <a:ea typeface="Calibri"/>
                <a:cs typeface="Arial"/>
              </a:rPr>
              <a:t>A graphical method for calculating ammeter resistance</a:t>
            </a:r>
            <a:endParaRPr lang="en-US" sz="1600" dirty="0">
              <a:ea typeface="Calibri"/>
              <a:cs typeface="Arial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Times New Roman"/>
                <a:ea typeface="Calibri"/>
                <a:cs typeface="Arial"/>
              </a:rPr>
              <a:t> </a:t>
            </a:r>
            <a:endParaRPr lang="en-US" sz="2400" dirty="0">
              <a:ea typeface="Calibri"/>
              <a:cs typeface="Arial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/>
                <a:ea typeface="Calibri"/>
                <a:cs typeface="Arial"/>
              </a:rPr>
              <a:t>Theory</a:t>
            </a:r>
            <a:r>
              <a:rPr lang="en-US" sz="2400" dirty="0">
                <a:latin typeface="Times New Roman"/>
                <a:ea typeface="Calibri"/>
                <a:cs typeface="Arial"/>
              </a:rPr>
              <a:t>:</a:t>
            </a:r>
            <a:endParaRPr lang="en-US" sz="2400" dirty="0">
              <a:ea typeface="Calibri"/>
              <a:cs typeface="Arial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/>
                <a:ea typeface="Calibri"/>
                <a:cs typeface="Arial"/>
              </a:rPr>
              <a:t>If you have a circuit as below: </a:t>
            </a:r>
            <a:endParaRPr lang="en-US" sz="2400" dirty="0">
              <a:ea typeface="Calibri"/>
              <a:cs typeface="Arial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/>
                <a:ea typeface="Calibri"/>
                <a:cs typeface="Arial"/>
              </a:rPr>
              <a:t> </a:t>
            </a:r>
            <a:endParaRPr lang="en-US" sz="2400" dirty="0">
              <a:ea typeface="Calibri"/>
              <a:cs typeface="Arial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400" b="1" dirty="0" smtClean="0">
              <a:ea typeface="Calibri"/>
              <a:cs typeface="Arial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400" b="1" dirty="0">
              <a:ea typeface="Calibri"/>
              <a:cs typeface="Arial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400" b="1" dirty="0" smtClean="0">
              <a:ea typeface="Calibri"/>
              <a:cs typeface="Arial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a typeface="Calibri"/>
                <a:cs typeface="Arial"/>
              </a:rPr>
              <a:t>R.B</a:t>
            </a:r>
            <a:endParaRPr lang="en-US" sz="2400" dirty="0">
              <a:ea typeface="Calibri"/>
              <a:cs typeface="Arial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/>
                <a:ea typeface="Calibri"/>
                <a:cs typeface="Arial"/>
              </a:rPr>
              <a:t>Figure (1).</a:t>
            </a:r>
            <a:r>
              <a:rPr lang="en-US" sz="2400" dirty="0">
                <a:latin typeface="Times New Roman"/>
                <a:ea typeface="Calibri"/>
                <a:cs typeface="Arial"/>
              </a:rPr>
              <a:t> Practical experiment circuit.</a:t>
            </a:r>
            <a:endParaRPr lang="en-US" sz="2400" dirty="0">
              <a:ea typeface="Calibri"/>
              <a:cs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850" y="2600325"/>
            <a:ext cx="2908300" cy="166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3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143000"/>
            <a:ext cx="7010400" cy="2471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latin typeface="Times New Roman"/>
                <a:ea typeface="Calibri"/>
                <a:cs typeface="Arial"/>
              </a:rPr>
              <a:t> </a:t>
            </a:r>
            <a:endParaRPr lang="en-US" sz="2400" dirty="0">
              <a:ea typeface="Calibri"/>
              <a:cs typeface="Arial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Times New Roman"/>
                <a:ea typeface="Calibri"/>
                <a:cs typeface="Arial"/>
              </a:rPr>
              <a:t>Objective of the experiment: 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200" dirty="0">
                <a:latin typeface="Times New Roman"/>
                <a:ea typeface="Calibri"/>
                <a:cs typeface="Arial"/>
              </a:rPr>
              <a:t>Calculating ammeter resistance. 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3200" dirty="0">
                <a:latin typeface="Times New Roman"/>
                <a:ea typeface="Calibri"/>
                <a:cs typeface="Arial"/>
              </a:rPr>
              <a:t>Study the properties of series circuit.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9726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442448"/>
            <a:ext cx="4572000" cy="2467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/>
                <a:ea typeface="Calibri"/>
                <a:cs typeface="Arial"/>
              </a:rPr>
              <a:t>Instruments: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400" dirty="0">
                <a:latin typeface="Times New Roman"/>
                <a:ea typeface="Calibri"/>
                <a:cs typeface="Arial"/>
              </a:rPr>
              <a:t>DC power supply.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400" dirty="0">
                <a:latin typeface="Times New Roman"/>
                <a:ea typeface="Calibri"/>
                <a:cs typeface="Arial"/>
              </a:rPr>
              <a:t>Ammeter.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400" dirty="0">
                <a:latin typeface="Times New Roman"/>
                <a:ea typeface="Calibri"/>
                <a:cs typeface="Arial"/>
              </a:rPr>
              <a:t>Resistors box.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400" dirty="0">
                <a:latin typeface="Times New Roman"/>
                <a:ea typeface="Calibri"/>
                <a:cs typeface="Arial"/>
              </a:rPr>
              <a:t>Connection wires.</a:t>
            </a:r>
            <a:endParaRPr lang="en-US" sz="2400" dirty="0">
              <a:ea typeface="Calibri"/>
              <a:cs typeface="Arial"/>
            </a:endParaRPr>
          </a:p>
          <a:p>
            <a:pPr marL="5905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 </a:t>
            </a:r>
            <a:endParaRPr lang="en-US" sz="1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1520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914400"/>
            <a:ext cx="5334000" cy="4021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2800" b="1" dirty="0">
                <a:latin typeface="Times New Roman"/>
                <a:ea typeface="Calibri"/>
                <a:cs typeface="Arial"/>
              </a:rPr>
              <a:t>Instruments:</a:t>
            </a:r>
            <a:endParaRPr lang="en-US" sz="28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800" dirty="0" smtClean="0">
                <a:latin typeface="Times New Roman"/>
                <a:ea typeface="Calibri"/>
                <a:cs typeface="Arial"/>
              </a:rPr>
              <a:t>DC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power supply.</a:t>
            </a:r>
            <a:endParaRPr lang="en-US" sz="20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800" dirty="0">
                <a:latin typeface="Times New Roman"/>
                <a:ea typeface="Calibri"/>
                <a:cs typeface="Arial"/>
              </a:rPr>
              <a:t>Lamp.</a:t>
            </a:r>
            <a:endParaRPr lang="en-US" sz="20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800" dirty="0">
                <a:latin typeface="Times New Roman"/>
                <a:ea typeface="Calibri"/>
                <a:cs typeface="Arial"/>
              </a:rPr>
              <a:t>Voltmeter.</a:t>
            </a:r>
            <a:endParaRPr lang="en-US" sz="20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800" dirty="0">
                <a:latin typeface="Times New Roman"/>
                <a:ea typeface="Calibri"/>
                <a:cs typeface="Arial"/>
              </a:rPr>
              <a:t>Ammeter.</a:t>
            </a:r>
            <a:endParaRPr lang="en-US" sz="20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800" dirty="0">
                <a:latin typeface="Times New Roman"/>
                <a:ea typeface="Calibri"/>
                <a:cs typeface="Arial"/>
              </a:rPr>
              <a:t>Resistors box.</a:t>
            </a:r>
            <a:endParaRPr lang="en-US" sz="20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800" dirty="0">
                <a:latin typeface="Times New Roman"/>
                <a:ea typeface="Calibri"/>
                <a:cs typeface="Arial"/>
              </a:rPr>
              <a:t>Connection wires.</a:t>
            </a:r>
            <a:endParaRPr lang="en-US" sz="2000" dirty="0">
              <a:ea typeface="Calibri"/>
              <a:cs typeface="Arial"/>
            </a:endParaRPr>
          </a:p>
          <a:p>
            <a:pPr marL="59055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latin typeface="Times New Roman"/>
                <a:ea typeface="Calibri"/>
                <a:cs typeface="Arial"/>
              </a:rPr>
              <a:t> </a:t>
            </a:r>
            <a:endParaRPr lang="en-US" sz="20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21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143000"/>
            <a:ext cx="8001000" cy="4241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b="1" dirty="0">
                <a:latin typeface="Times New Roman"/>
                <a:ea typeface="Calibri"/>
                <a:cs typeface="Arial"/>
              </a:rPr>
              <a:t>Methods: </a:t>
            </a:r>
            <a:endParaRPr lang="en-US" sz="2800" dirty="0">
              <a:ea typeface="Calibri"/>
              <a:cs typeface="Arial"/>
            </a:endParaRPr>
          </a:p>
          <a:p>
            <a:pPr>
              <a:lnSpc>
                <a:spcPct val="107000"/>
              </a:lnSpc>
            </a:pPr>
            <a:r>
              <a:rPr lang="en-US" sz="2800" b="1" dirty="0">
                <a:latin typeface="Times New Roman"/>
                <a:ea typeface="Calibri"/>
                <a:cs typeface="Arial"/>
              </a:rPr>
              <a:t> </a:t>
            </a:r>
            <a:endParaRPr lang="en-US" sz="28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Calibri"/>
                <a:cs typeface="Arial"/>
              </a:rPr>
              <a:t>Connect the circuit as shown in </a:t>
            </a:r>
            <a:r>
              <a:rPr lang="en-US" sz="2800" b="1" dirty="0">
                <a:latin typeface="Times New Roman"/>
                <a:ea typeface="Calibri"/>
                <a:cs typeface="Arial"/>
              </a:rPr>
              <a:t>Figure 1</a:t>
            </a:r>
            <a:r>
              <a:rPr lang="en-US" sz="2800" dirty="0">
                <a:latin typeface="Times New Roman"/>
                <a:ea typeface="Calibri"/>
                <a:cs typeface="Arial"/>
              </a:rPr>
              <a:t>. </a:t>
            </a:r>
            <a:endParaRPr lang="en-US" sz="28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Calibri"/>
                <a:cs typeface="Arial"/>
              </a:rPr>
              <a:t>Set a resistance value from resistance box, then record the current value from the ammeter. </a:t>
            </a:r>
            <a:endParaRPr lang="en-US" sz="28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Calibri"/>
                <a:cs typeface="Arial"/>
              </a:rPr>
              <a:t>Gradually reduce the resistance value from resistor box and record the current increasing from ammeter. </a:t>
            </a:r>
            <a:endParaRPr lang="en-US" sz="28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Calibri"/>
                <a:cs typeface="Arial"/>
              </a:rPr>
              <a:t>Organize a table for R and I as shown below:</a:t>
            </a:r>
            <a:endParaRPr lang="en-US" sz="28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7681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524826"/>
              </p:ext>
            </p:extLst>
          </p:nvPr>
        </p:nvGraphicFramePr>
        <p:xfrm>
          <a:off x="1371600" y="1828800"/>
          <a:ext cx="6019799" cy="3581403"/>
        </p:xfrm>
        <a:graphic>
          <a:graphicData uri="http://schemas.openxmlformats.org/drawingml/2006/table">
            <a:tbl>
              <a:tblPr firstRow="1" firstCol="1" bandRow="1"/>
              <a:tblGrid>
                <a:gridCol w="550458"/>
                <a:gridCol w="1823113"/>
                <a:gridCol w="1981645"/>
                <a:gridCol w="1664583"/>
              </a:tblGrid>
              <a:tr h="7958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No.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R.B (Ω)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I (A)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1/I (A</a:t>
                      </a:r>
                      <a:r>
                        <a:rPr lang="en-US" sz="1400" baseline="30000">
                          <a:effectLst/>
                          <a:latin typeface="Times New Roman"/>
                          <a:ea typeface="Calibri"/>
                          <a:cs typeface="Arial"/>
                        </a:rPr>
                        <a:t>-1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</a:tr>
              <a:tr h="397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6985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914400"/>
            <a:ext cx="7620000" cy="4557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Calculate the current inverse.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Draw a graph for the resistance value R and current inverse as shown in Figure 2. 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Find from the graph the ammeter resistance </a:t>
            </a:r>
            <a:r>
              <a:rPr lang="en-US" sz="2400" b="1" i="1" dirty="0">
                <a:latin typeface="Times New Roman"/>
                <a:ea typeface="Calibri"/>
                <a:cs typeface="Arial"/>
              </a:rPr>
              <a:t>R</a:t>
            </a:r>
            <a:r>
              <a:rPr lang="en-US" sz="2400" b="1" i="1" baseline="-25000" dirty="0">
                <a:latin typeface="Times New Roman"/>
                <a:ea typeface="Calibri"/>
                <a:cs typeface="Arial"/>
              </a:rPr>
              <a:t>A</a:t>
            </a:r>
            <a:r>
              <a:rPr lang="en-US" sz="2400" dirty="0">
                <a:latin typeface="Times New Roman"/>
                <a:ea typeface="Calibri"/>
                <a:cs typeface="Arial"/>
              </a:rPr>
              <a:t>.</a:t>
            </a:r>
            <a:endParaRPr lang="en-US" sz="2400" dirty="0">
              <a:ea typeface="Calibri"/>
              <a:cs typeface="Arial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/>
                <a:ea typeface="Calibri"/>
                <a:cs typeface="Arial"/>
              </a:rPr>
              <a:t> </a:t>
            </a:r>
            <a:endParaRPr lang="en-US" sz="2400" dirty="0">
              <a:ea typeface="Calibri"/>
              <a:cs typeface="Arial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/>
                <a:ea typeface="Calibri"/>
                <a:cs typeface="Arial"/>
              </a:rPr>
              <a:t>Discussion:</a:t>
            </a:r>
            <a:endParaRPr lang="en-US" sz="2400" dirty="0">
              <a:ea typeface="Calibri"/>
              <a:cs typeface="Arial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/>
                <a:ea typeface="Calibri"/>
                <a:cs typeface="Arial"/>
              </a:rPr>
              <a:t>Q1) list the most error source in the experiment?</a:t>
            </a:r>
            <a:endParaRPr lang="en-US" sz="2400" dirty="0">
              <a:ea typeface="Calibri"/>
              <a:cs typeface="Arial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/>
                <a:ea typeface="Calibri"/>
                <a:cs typeface="Arial"/>
              </a:rPr>
              <a:t>Q2) What is the ammeter operation principal? The idea of it?</a:t>
            </a:r>
            <a:endParaRPr lang="en-US" sz="2400" dirty="0">
              <a:ea typeface="Calibri"/>
              <a:cs typeface="Arial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/>
                <a:ea typeface="Calibri"/>
                <a:cs typeface="Arial"/>
              </a:rPr>
              <a:t>Q3) Why the ammeter is always connected in series? What happen if it connected in parallel?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7297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155</Words>
  <Application>Microsoft Office PowerPoint</Application>
  <PresentationFormat>On-screen Show (4:3)</PresentationFormat>
  <Paragraphs>86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 &amp; Offices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UTM-PC</dc:creator>
  <cp:lastModifiedBy>UTM-PC</cp:lastModifiedBy>
  <cp:revision>18</cp:revision>
  <dcterms:created xsi:type="dcterms:W3CDTF">2018-11-23T11:36:21Z</dcterms:created>
  <dcterms:modified xsi:type="dcterms:W3CDTF">2019-01-14T06:57:28Z</dcterms:modified>
</cp:coreProperties>
</file>